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38"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455" autoAdjust="0"/>
  </p:normalViewPr>
  <p:slideViewPr>
    <p:cSldViewPr snapToGrid="0">
      <p:cViewPr varScale="1">
        <p:scale>
          <a:sx n="82" d="100"/>
          <a:sy n="82" d="100"/>
        </p:scale>
        <p:origin x="1152" y="90"/>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3B267588-0A76-4303-A4BF-78E3EDD7222A}">
      <dgm:prSet phldrT="[Text]" custT="1"/>
      <dgm:spPr/>
      <dgm:t>
        <a:bodyPr/>
        <a:lstStyle/>
        <a:p>
          <a:r>
            <a:rPr lang="en-US" sz="1200" dirty="0"/>
            <a:t>ES Lint</a:t>
          </a:r>
        </a:p>
      </dgm:t>
    </dgm:pt>
    <dgm:pt modelId="{DD9275EC-C3BA-48E8-BC9F-4797B2EC3B9F}" type="parTrans" cxnId="{F3809075-69C1-4057-8297-78DCFCBDD3F2}">
      <dgm:prSet/>
      <dgm:spPr/>
      <dgm:t>
        <a:bodyPr/>
        <a:lstStyle/>
        <a:p>
          <a:endParaRPr lang="en-US"/>
        </a:p>
      </dgm:t>
    </dgm:pt>
    <dgm:pt modelId="{6762FF9E-FC31-483D-9737-087139E0E7EA}" type="sibTrans" cxnId="{F3809075-69C1-4057-8297-78DCFCBDD3F2}">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FCEE3D18-E759-4DE1-8C52-3E7A9812C855}" type="presOf" srcId="{3B267588-0A76-4303-A4BF-78E3EDD7222A}" destId="{FC92783C-2CC8-46D2-B653-CBAD2DB24256}" srcOrd="1" destOrd="4"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3809075-69C1-4057-8297-78DCFCBDD3F2}" srcId="{DF80E162-BDF5-4249-87E0-86D5A7D970EF}" destId="{3B267588-0A76-4303-A4BF-78E3EDD7222A}" srcOrd="3" destOrd="0" parTransId="{DD9275EC-C3BA-48E8-BC9F-4797B2EC3B9F}" sibTransId="{6762FF9E-FC31-483D-9737-087139E0E7EA}"/>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5" presId="urn:microsoft.com/office/officeart/2005/8/layout/hList7"/>
    <dgm:cxn modelId="{6B7A22E3-D11B-45E2-A63F-B9E05EFC9766}" srcId="{DF80E162-BDF5-4249-87E0-86D5A7D970EF}" destId="{C11E9EB8-B6EB-4E70-B5A1-0DC55A504D2E}" srcOrd="4"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5"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DD36EFEF-79DC-4737-A647-97CC0283B0E5}" type="presOf" srcId="{3B267588-0A76-4303-A4BF-78E3EDD7222A}" destId="{38CF6CE7-63BE-4D55-960B-E954633F0550}" srcOrd="0" destOrd="4" presId="urn:microsoft.com/office/officeart/2005/8/layout/hList7"/>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ES Lint</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10/17/2023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Develop and deliver training programs for enterprise and government organizations</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of no more than 30 minutes followed by practical exercises</a:t>
            </a:r>
          </a:p>
          <a:p>
            <a:pPr marL="1085850" lvl="2"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085850" lvl="2"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085850" lvl="2"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085850" lvl="2"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endParaRPr lang="en-US" dirty="0"/>
          </a:p>
          <a:p>
            <a:pPr marL="628650" lvl="1" indent="-171450">
              <a:buFont typeface="Arial" panose="020B0604020202020204" pitchFamily="34" charset="0"/>
              <a:buChar char="•"/>
            </a:pPr>
            <a:r>
              <a:rPr lang="en-US" dirty="0"/>
              <a:t>Second half is a dojo environment where the f</a:t>
            </a:r>
            <a:r>
              <a:rPr lang="en-US" sz="1200" dirty="0"/>
              <a:t>ocus is on student selected production work</a:t>
            </a:r>
          </a:p>
          <a:p>
            <a:pPr marL="1085850" lvl="2" indent="-171450">
              <a:buFont typeface="Arial" panose="020B0604020202020204" pitchFamily="34" charset="0"/>
              <a:buChar char="•"/>
            </a:pPr>
            <a:r>
              <a:rPr lang="en-US" sz="1200" dirty="0"/>
              <a:t>Instructors continue to monitor, sit with, and work with students as they go about their work</a:t>
            </a:r>
          </a:p>
          <a:p>
            <a:pPr marL="1085850" lvl="2" indent="-171450">
              <a:buFont typeface="Arial" panose="020B0604020202020204" pitchFamily="34" charset="0"/>
              <a:buChar char="•"/>
            </a:pPr>
            <a:r>
              <a:rPr lang="en-US" sz="1200" dirty="0"/>
              <a:t>Students continue to work in groups so as to reinforce the mentality of shared responsibility and communication</a:t>
            </a:r>
          </a:p>
          <a:p>
            <a:pPr marL="1085850" lvl="2" indent="-171450">
              <a:buFont typeface="Arial" panose="020B0604020202020204" pitchFamily="34" charset="0"/>
              <a:buChar char="•"/>
            </a:pPr>
            <a:r>
              <a:rPr lang="en-US" sz="1200" dirty="0"/>
              <a:t>Instructors will take note of any important subjects that need to be added to the training</a:t>
            </a:r>
          </a:p>
          <a:p>
            <a:pPr marL="1085850" lvl="2" indent="-171450">
              <a:buFont typeface="Arial" panose="020B0604020202020204" pitchFamily="34" charset="0"/>
              <a:buChar char="•"/>
            </a:pPr>
            <a:r>
              <a:rPr lang="en-US" sz="1200" dirty="0"/>
              <a:t>Practical application of the skills learned in the morning session</a:t>
            </a:r>
            <a:endParaRPr lang="en-US" dirty="0"/>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a:p>
            <a:pPr marL="285750" indent="-285750">
              <a:buFont typeface="Arial" panose="020B0604020202020204" pitchFamily="34" charset="0"/>
              <a:buChar char="•"/>
            </a:pPr>
            <a:r>
              <a:rPr lang="en-US" dirty="0"/>
              <a:t>Subject to change based on observations and feedback</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Notice the orange line and how very few defects are found during the coding process and by the time we get to releasing the code there are still several defects which we typically label as technical debt.</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shift the testing process to the left and make it a part of the development process we eliminate most of the defect right away so that mot of them are found before we get to releasing the code. This means we have far less technical debt to manage and fewer bugs to slow us down from delivering new functionality.</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However the development team doesn’t actually do the deployment so it goes into the Deployment Teams backlog which is bundled with all the other code ready to be deployed</a:t>
            </a:r>
          </a:p>
          <a:p>
            <a:pPr marL="171450" indent="-171450">
              <a:buFont typeface="Arial" panose="020B0604020202020204" pitchFamily="34" charset="0"/>
              <a:buChar char="•"/>
            </a:pPr>
            <a:r>
              <a:rPr lang="en-US" dirty="0"/>
              <a:t>But when there’s a problem with the deployment we have a mess on our hands and no one really knows who’s responsibility it is</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183813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and transform their workforce through DevOps and </a:t>
            </a:r>
            <a:r>
              <a:rPr lang="en-US"/>
              <a:t>cloud technologies</a:t>
            </a:r>
            <a:endParaRPr lang="en-US" dirty="0"/>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developers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Use an infrastructure as code platform to build more consistent and repeatable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developers on TDD and ATDD to provide a more sustainable delivery model</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r>
              <a:rPr lang="en-US" dirty="0" err="1"/>
              <a:t>IaC</a:t>
            </a:r>
            <a:r>
              <a:rPr lang="en-US" dirty="0"/>
              <a:t> – If your infrastructure is expressed as code, it is inherently documented, allows you to automate the provisioning of resources, and can be version controlled so that rollbacks and upgrades aren’t difficult to manage.</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opensource.com/article/18/6/life-cycle-software-bug" TargetMode="External"/><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5.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0.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www.pexels.com/photo/person-using-macbook-1181258/" TargetMode="External"/><Relationship Id="rId10" Type="http://schemas.openxmlformats.org/officeDocument/2006/relationships/image" Target="../media/image35.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6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6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600"/>
              </a:spcAft>
              <a:buFont typeface="Arial" panose="020B0604020202020204" pitchFamily="34" charset="0"/>
              <a:buChar char="•"/>
            </a:pPr>
            <a:r>
              <a:rPr lang="en-US" sz="1400" dirty="0"/>
              <a:t>Containerization – A deployment process that bundles application code with all the files it needs to run on any infrastructure.</a:t>
            </a:r>
          </a:p>
          <a:p>
            <a:pPr marL="285750" indent="-285750">
              <a:lnSpc>
                <a:spcPct val="90000"/>
              </a:lnSpc>
              <a:spcAft>
                <a:spcPts val="600"/>
              </a:spcAft>
              <a:buFont typeface="Arial" panose="020B0604020202020204" pitchFamily="34" charset="0"/>
              <a:buChar char="•"/>
            </a:pPr>
            <a:r>
              <a:rPr lang="en-US" sz="1400" dirty="0"/>
              <a:t>Infrastructure as Code – Using code to manage and provision your environments.</a:t>
            </a:r>
          </a:p>
          <a:p>
            <a:pPr marL="285750" indent="-285750">
              <a:lnSpc>
                <a:spcPct val="90000"/>
              </a:lnSpc>
              <a:spcAft>
                <a:spcPts val="6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6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6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6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600"/>
              </a:spcAft>
              <a:buFont typeface="Arial" panose="020B0604020202020204" pitchFamily="34" charset="0"/>
              <a:buChar char="•"/>
            </a:pPr>
            <a:r>
              <a:rPr lang="en-US" sz="1400" dirty="0"/>
              <a:t>DORA Metrics – A set of scientifically shown metrics that separate successful development groups from struggling development groups.</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85000" lnSpcReduction="20000"/>
          </a:bodyPr>
          <a:lstStyle/>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 the program</a:t>
            </a:r>
          </a:p>
          <a:p>
            <a:pPr marL="285750" indent="-285750">
              <a:spcAft>
                <a:spcPts val="1200"/>
              </a:spcAft>
              <a:buFont typeface="Arial" panose="020B0604020202020204" pitchFamily="34" charset="0"/>
              <a:buChar char="•"/>
            </a:pPr>
            <a:r>
              <a:rPr lang="en-US" sz="2000" dirty="0"/>
              <a:t>On-site </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Maximum of 2 teams and 16 students</a:t>
            </a:r>
          </a:p>
          <a:p>
            <a:pPr marL="285750" indent="-285750">
              <a:spcAft>
                <a:spcPts val="1200"/>
              </a:spcAft>
              <a:buFont typeface="Arial" panose="020B0604020202020204" pitchFamily="34" charset="0"/>
              <a:buChar char="•"/>
            </a:pPr>
            <a:r>
              <a:rPr lang="en-US" sz="2000" dirty="0"/>
              <a:t>Conference room with a whiteboard, and projector or big screen</a:t>
            </a:r>
          </a:p>
          <a:p>
            <a:pPr marL="285750" indent="-285750">
              <a:spcAft>
                <a:spcPts val="1200"/>
              </a:spcAft>
              <a:buFont typeface="Arial" panose="020B0604020202020204" pitchFamily="34" charset="0"/>
              <a:buChar char="•"/>
            </a:pPr>
            <a:r>
              <a:rPr lang="en-US" sz="2000" dirty="0"/>
              <a:t>Individual laptops so they can move around and work</a:t>
            </a:r>
          </a:p>
          <a:p>
            <a:pPr marL="285750" indent="-285750">
              <a:spcAft>
                <a:spcPts val="1200"/>
              </a:spcAft>
              <a:buFont typeface="Arial" panose="020B0604020202020204" pitchFamily="34" charset="0"/>
              <a:buChar char="•"/>
            </a:pPr>
            <a:r>
              <a:rPr lang="en-US" sz="2000" dirty="0"/>
              <a:t>Need </a:t>
            </a:r>
            <a:r>
              <a:rPr lang="en-US" sz="2000" dirty="0" err="1"/>
              <a:t>VSCode</a:t>
            </a:r>
            <a:r>
              <a:rPr lang="en-US" sz="2000" dirty="0"/>
              <a:t>, Docker, Git, and access to the internet</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904509863"/>
              </p:ext>
            </p:extLst>
          </p:nvPr>
        </p:nvGraphicFramePr>
        <p:xfrm>
          <a:off x="838200" y="914928"/>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3" dur="500"/>
                                        <p:tgtEl>
                                          <p:spTgt spid="5">
                                            <p:graphicEl>
                                              <a:dgm id="{810D7AA7-A541-4507-BE7F-36CCF210089F}"/>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18" dur="500"/>
                                        <p:tgtEl>
                                          <p:spTgt spid="5">
                                            <p:graphicEl>
                                              <a:dgm id="{E41E7729-FD3F-426D-804C-45BD60BD762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1" dur="500"/>
                                        <p:tgtEl>
                                          <p:spTgt spid="5">
                                            <p:graphicEl>
                                              <a:dgm id="{6C46E586-0364-4C52-98F9-74A7ACD803D1}"/>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4" dur="500"/>
                                        <p:tgtEl>
                                          <p:spTgt spid="5">
                                            <p:graphicEl>
                                              <a:dgm id="{5E07F9E4-149C-4A89-848F-4ABDD305F0C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29" dur="500"/>
                                        <p:tgtEl>
                                          <p:spTgt spid="5">
                                            <p:graphicEl>
                                              <a:dgm id="{473F2067-7126-4D56-A328-5A8CFD3D8D5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2" dur="500"/>
                                        <p:tgtEl>
                                          <p:spTgt spid="5">
                                            <p:graphicEl>
                                              <a:dgm id="{7A0B5EFC-88FB-4ED5-994F-D5F6584C229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35" dur="500"/>
                                        <p:tgtEl>
                                          <p:spTgt spid="5">
                                            <p:graphicEl>
                                              <a:dgm id="{FD7B29F2-0D66-4B4B-BC8A-82DA23575305}"/>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0" dur="500"/>
                                        <p:tgtEl>
                                          <p:spTgt spid="5">
                                            <p:graphicEl>
                                              <a:dgm id="{2377F551-4CF6-4656-B644-60A7FC1B0F6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3" dur="500"/>
                                        <p:tgtEl>
                                          <p:spTgt spid="5">
                                            <p:graphicEl>
                                              <a:dgm id="{69ED255C-64AC-4764-BC2C-7679ECCC9FE9}"/>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46"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Delivery – 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970440622"/>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1407208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38797"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6A69262-5A20-9A07-B23F-ABBD9452C4A2}"/>
              </a:ext>
            </a:extLst>
          </p:cNvPr>
          <p:cNvSpPr/>
          <p:nvPr/>
        </p:nvSpPr>
        <p:spPr>
          <a:xfrm>
            <a:off x="8480850" y="17447"/>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215510"/>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37566" y="1325363"/>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560694"/>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439321"/>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716470"/>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3060264"/>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a:off x="2661446" y="1686455"/>
            <a:ext cx="1276120" cy="6345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flipV="1">
            <a:off x="7428723" y="2215179"/>
            <a:ext cx="1571650" cy="105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869664"/>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886077"/>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269909"/>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5049282"/>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261219"/>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660742"/>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215179"/>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869664"/>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901045"/>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194185"/>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496378"/>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9336038" y="429846"/>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Multiplication Sign 118">
            <a:extLst>
              <a:ext uri="{FF2B5EF4-FFF2-40B4-BE49-F238E27FC236}">
                <a16:creationId xmlns:a16="http://schemas.microsoft.com/office/drawing/2014/main" id="{C6062071-B831-63F3-5782-27A94A6FF5AE}"/>
              </a:ext>
            </a:extLst>
          </p:cNvPr>
          <p:cNvSpPr/>
          <p:nvPr/>
        </p:nvSpPr>
        <p:spPr>
          <a:xfrm>
            <a:off x="9000373" y="406540"/>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822222" y="1402266"/>
            <a:ext cx="6178151" cy="568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903430"/>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FE9A076-947C-1BDC-0FBF-4ED4084BD430}"/>
              </a:ext>
            </a:extLst>
          </p:cNvPr>
          <p:cNvSpPr txBox="1"/>
          <p:nvPr/>
        </p:nvSpPr>
        <p:spPr>
          <a:xfrm>
            <a:off x="920240" y="772471"/>
            <a:ext cx="2198038" cy="369332"/>
          </a:xfrm>
          <a:prstGeom prst="rect">
            <a:avLst/>
          </a:prstGeom>
          <a:noFill/>
        </p:spPr>
        <p:txBody>
          <a:bodyPr wrap="none" rtlCol="0">
            <a:spAutoFit/>
          </a:bodyPr>
          <a:lstStyle/>
          <a:p>
            <a:pPr algn="ctr"/>
            <a:r>
              <a:rPr lang="en-US" dirty="0"/>
              <a:t>Deployment Team</a:t>
            </a:r>
          </a:p>
        </p:txBody>
      </p:sp>
      <p:cxnSp>
        <p:nvCxnSpPr>
          <p:cNvPr id="11" name="Straight Arrow Connector 10">
            <a:extLst>
              <a:ext uri="{FF2B5EF4-FFF2-40B4-BE49-F238E27FC236}">
                <a16:creationId xmlns:a16="http://schemas.microsoft.com/office/drawing/2014/main" id="{EFD181EC-E171-FD96-AA33-6E5B15BB0FD2}"/>
              </a:ext>
            </a:extLst>
          </p:cNvPr>
          <p:cNvCxnSpPr>
            <a:cxnSpLocks/>
          </p:cNvCxnSpPr>
          <p:nvPr/>
        </p:nvCxnSpPr>
        <p:spPr>
          <a:xfrm>
            <a:off x="3118278" y="926836"/>
            <a:ext cx="1052127" cy="38407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930EC98-00B3-6D19-4327-DD02FC7E5DC6}"/>
              </a:ext>
            </a:extLst>
          </p:cNvPr>
          <p:cNvCxnSpPr>
            <a:cxnSpLocks/>
          </p:cNvCxnSpPr>
          <p:nvPr/>
        </p:nvCxnSpPr>
        <p:spPr>
          <a:xfrm flipV="1">
            <a:off x="6897511" y="786098"/>
            <a:ext cx="2336547" cy="52481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24"/>
                                        </p:tgtEl>
                                        <p:attrNameLst>
                                          <p:attrName>style.visibility</p:attrName>
                                        </p:attrNameLst>
                                      </p:cBhvr>
                                      <p:to>
                                        <p:strVal val="visible"/>
                                      </p:to>
                                    </p:set>
                                    <p:animEffect transition="in" filter="fade">
                                      <p:cBhvr>
                                        <p:cTn id="90" dur="500"/>
                                        <p:tgtEl>
                                          <p:spTgt spid="12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500"/>
                                        <p:tgtEl>
                                          <p:spTgt spid="1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15"/>
                                        </p:tgtEl>
                                        <p:attrNameLst>
                                          <p:attrName>style.visibility</p:attrName>
                                        </p:attrNameLst>
                                      </p:cBhvr>
                                      <p:to>
                                        <p:strVal val="visible"/>
                                      </p:to>
                                    </p:set>
                                    <p:animEffect transition="in" filter="fade">
                                      <p:cBhvr>
                                        <p:cTn id="108" dur="500"/>
                                        <p:tgtEl>
                                          <p:spTgt spid="11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9"/>
                                        </p:tgtEl>
                                        <p:attrNameLst>
                                          <p:attrName>style.visibility</p:attrName>
                                        </p:attrNameLst>
                                      </p:cBhvr>
                                      <p:to>
                                        <p:strVal val="visible"/>
                                      </p:to>
                                    </p:set>
                                    <p:animEffect transition="in" filter="fade">
                                      <p:cBhvr>
                                        <p:cTn id="111" dur="500"/>
                                        <p:tgtEl>
                                          <p:spTgt spid="11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
                                        </p:tgtEl>
                                        <p:attrNameLst>
                                          <p:attrName>style.visibility</p:attrName>
                                        </p:attrNameLst>
                                      </p:cBhvr>
                                      <p:to>
                                        <p:strVal val="visible"/>
                                      </p:to>
                                    </p:set>
                                    <p:animEffect transition="in" filter="fade">
                                      <p:cBhvr>
                                        <p:cTn id="1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19"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E71B248-521F-CD36-1AD0-D87DB13309AE}"/>
              </a:ext>
            </a:extLst>
          </p:cNvPr>
          <p:cNvSpPr/>
          <p:nvPr/>
        </p:nvSpPr>
        <p:spPr>
          <a:xfrm>
            <a:off x="6976107" y="3973659"/>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A48D1A-5616-9DBE-122B-858444A35EF6}"/>
              </a:ext>
            </a:extLst>
          </p:cNvPr>
          <p:cNvSpPr txBox="1"/>
          <p:nvPr/>
        </p:nvSpPr>
        <p:spPr>
          <a:xfrm>
            <a:off x="5383777" y="4048615"/>
            <a:ext cx="1088760" cy="307777"/>
          </a:xfrm>
          <a:prstGeom prst="rect">
            <a:avLst/>
          </a:prstGeom>
          <a:noFill/>
        </p:spPr>
        <p:txBody>
          <a:bodyPr wrap="none" rtlCol="0">
            <a:spAutoFit/>
          </a:bodyPr>
          <a:lstStyle/>
          <a:p>
            <a:r>
              <a:rPr lang="en-US" sz="1400" dirty="0" err="1">
                <a:solidFill>
                  <a:schemeClr val="bg2">
                    <a:lumMod val="50000"/>
                  </a:schemeClr>
                </a:solidFill>
              </a:rPr>
              <a:t>AppConfig</a:t>
            </a:r>
            <a:endParaRPr lang="en-US" sz="1400" dirty="0">
              <a:solidFill>
                <a:schemeClr val="bg2">
                  <a:lumMod val="50000"/>
                </a:schemeClr>
              </a:solidFill>
            </a:endParaRPr>
          </a:p>
        </p:txBody>
      </p:sp>
      <p:sp>
        <p:nvSpPr>
          <p:cNvPr id="7" name="TextBox 6">
            <a:extLst>
              <a:ext uri="{FF2B5EF4-FFF2-40B4-BE49-F238E27FC236}">
                <a16:creationId xmlns:a16="http://schemas.microsoft.com/office/drawing/2014/main" id="{A8FFE665-286C-6B73-64CF-8480EA3064FF}"/>
              </a:ext>
            </a:extLst>
          </p:cNvPr>
          <p:cNvSpPr txBox="1"/>
          <p:nvPr/>
        </p:nvSpPr>
        <p:spPr>
          <a:xfrm>
            <a:off x="9083959" y="5532405"/>
            <a:ext cx="654346" cy="307777"/>
          </a:xfrm>
          <a:prstGeom prst="rect">
            <a:avLst/>
          </a:prstGeom>
          <a:noFill/>
        </p:spPr>
        <p:txBody>
          <a:bodyPr wrap="none" rtlCol="0">
            <a:spAutoFit/>
          </a:bodyPr>
          <a:lstStyle/>
          <a:p>
            <a:r>
              <a:rPr lang="en-US" sz="1400" dirty="0">
                <a:solidFill>
                  <a:schemeClr val="bg2">
                    <a:lumMod val="50000"/>
                  </a:schemeClr>
                </a:solidFill>
              </a:rPr>
              <a:t>CI/CD</a:t>
            </a:r>
          </a:p>
        </p:txBody>
      </p:sp>
      <p:sp>
        <p:nvSpPr>
          <p:cNvPr id="8" name="TextBox 7">
            <a:extLst>
              <a:ext uri="{FF2B5EF4-FFF2-40B4-BE49-F238E27FC236}">
                <a16:creationId xmlns:a16="http://schemas.microsoft.com/office/drawing/2014/main" id="{4D2A270E-CC6F-CFD3-9D48-8C3B0DBF251D}"/>
              </a:ext>
            </a:extLst>
          </p:cNvPr>
          <p:cNvSpPr txBox="1"/>
          <p:nvPr/>
        </p:nvSpPr>
        <p:spPr>
          <a:xfrm>
            <a:off x="9511791" y="2880944"/>
            <a:ext cx="1101584" cy="307777"/>
          </a:xfrm>
          <a:prstGeom prst="rect">
            <a:avLst/>
          </a:prstGeom>
          <a:noFill/>
        </p:spPr>
        <p:txBody>
          <a:bodyPr wrap="none" rtlCol="0">
            <a:spAutoFit/>
          </a:bodyPr>
          <a:lstStyle/>
          <a:p>
            <a:r>
              <a:rPr lang="en-US" sz="1400" dirty="0">
                <a:solidFill>
                  <a:schemeClr val="bg2">
                    <a:lumMod val="50000"/>
                  </a:schemeClr>
                </a:solidFill>
              </a:rPr>
              <a:t>TDD/ATDD</a:t>
            </a:r>
          </a:p>
        </p:txBody>
      </p:sp>
      <p:sp>
        <p:nvSpPr>
          <p:cNvPr id="10" name="TextBox 9">
            <a:extLst>
              <a:ext uri="{FF2B5EF4-FFF2-40B4-BE49-F238E27FC236}">
                <a16:creationId xmlns:a16="http://schemas.microsoft.com/office/drawing/2014/main" id="{78FEC1CF-AACC-EEE4-AD0B-DAC6C8A83A74}"/>
              </a:ext>
            </a:extLst>
          </p:cNvPr>
          <p:cNvSpPr txBox="1"/>
          <p:nvPr/>
        </p:nvSpPr>
        <p:spPr>
          <a:xfrm>
            <a:off x="10177022" y="517953"/>
            <a:ext cx="950901" cy="307777"/>
          </a:xfrm>
          <a:prstGeom prst="rect">
            <a:avLst/>
          </a:prstGeom>
          <a:noFill/>
        </p:spPr>
        <p:txBody>
          <a:bodyPr wrap="none" rtlCol="0">
            <a:spAutoFit/>
          </a:bodyPr>
          <a:lstStyle/>
          <a:p>
            <a:r>
              <a:rPr lang="en-US" sz="1400" dirty="0">
                <a:solidFill>
                  <a:schemeClr val="bg2">
                    <a:lumMod val="50000"/>
                  </a:schemeClr>
                </a:solidFill>
              </a:rPr>
              <a:t>Pair/Mob</a:t>
            </a:r>
          </a:p>
        </p:txBody>
      </p:sp>
      <p:sp>
        <p:nvSpPr>
          <p:cNvPr id="11" name="TextBox 10">
            <a:extLst>
              <a:ext uri="{FF2B5EF4-FFF2-40B4-BE49-F238E27FC236}">
                <a16:creationId xmlns:a16="http://schemas.microsoft.com/office/drawing/2014/main" id="{E8735366-CFB4-F03C-3F8A-0647A53F6B6A}"/>
              </a:ext>
            </a:extLst>
          </p:cNvPr>
          <p:cNvSpPr txBox="1"/>
          <p:nvPr/>
        </p:nvSpPr>
        <p:spPr>
          <a:xfrm>
            <a:off x="7023030" y="3249459"/>
            <a:ext cx="1297150" cy="954107"/>
          </a:xfrm>
          <a:prstGeom prst="rect">
            <a:avLst/>
          </a:prstGeom>
          <a:noFill/>
        </p:spPr>
        <p:txBody>
          <a:bodyPr wrap="none" rtlCol="0">
            <a:spAutoFit/>
          </a:bodyPr>
          <a:lstStyle/>
          <a:p>
            <a:r>
              <a:rPr lang="en-US" sz="1400" dirty="0" err="1">
                <a:solidFill>
                  <a:schemeClr val="bg2">
                    <a:lumMod val="50000"/>
                  </a:schemeClr>
                </a:solidFill>
              </a:rPr>
              <a:t>CodePipeline</a:t>
            </a:r>
            <a:endParaRPr lang="en-US" sz="1400" dirty="0">
              <a:solidFill>
                <a:schemeClr val="bg2">
                  <a:lumMod val="50000"/>
                </a:schemeClr>
              </a:solidFill>
            </a:endParaRPr>
          </a:p>
          <a:p>
            <a:r>
              <a:rPr lang="en-US" sz="1400" dirty="0">
                <a:solidFill>
                  <a:schemeClr val="bg2">
                    <a:lumMod val="50000"/>
                  </a:schemeClr>
                </a:solidFill>
              </a:rPr>
              <a:t>Kubernetes</a:t>
            </a:r>
          </a:p>
          <a:p>
            <a:r>
              <a:rPr lang="en-US" sz="1400" dirty="0">
                <a:solidFill>
                  <a:schemeClr val="bg2">
                    <a:lumMod val="50000"/>
                  </a:schemeClr>
                </a:solidFill>
              </a:rPr>
              <a:t>EKS</a:t>
            </a:r>
          </a:p>
          <a:p>
            <a:r>
              <a:rPr lang="en-US" sz="1400" dirty="0" err="1">
                <a:solidFill>
                  <a:schemeClr val="bg2">
                    <a:lumMod val="50000"/>
                  </a:schemeClr>
                </a:solidFill>
              </a:rPr>
              <a:t>IaC</a:t>
            </a:r>
            <a:endParaRPr lang="en-US" sz="1400" dirty="0">
              <a:solidFill>
                <a:schemeClr val="bg2">
                  <a:lumMod val="50000"/>
                </a:schemeClr>
              </a:solidFill>
            </a:endParaRPr>
          </a:p>
        </p:txBody>
      </p:sp>
      <p:sp>
        <p:nvSpPr>
          <p:cNvPr id="14" name="TextBox 13">
            <a:extLst>
              <a:ext uri="{FF2B5EF4-FFF2-40B4-BE49-F238E27FC236}">
                <a16:creationId xmlns:a16="http://schemas.microsoft.com/office/drawing/2014/main" id="{AF39E68A-EEB5-F771-2F56-206DE4C70285}"/>
              </a:ext>
            </a:extLst>
          </p:cNvPr>
          <p:cNvSpPr txBox="1"/>
          <p:nvPr/>
        </p:nvSpPr>
        <p:spPr>
          <a:xfrm>
            <a:off x="10741438" y="3875701"/>
            <a:ext cx="772969" cy="307777"/>
          </a:xfrm>
          <a:prstGeom prst="rect">
            <a:avLst/>
          </a:prstGeom>
          <a:noFill/>
        </p:spPr>
        <p:txBody>
          <a:bodyPr wrap="none" rtlCol="0">
            <a:spAutoFit/>
          </a:bodyPr>
          <a:lstStyle/>
          <a:p>
            <a:r>
              <a:rPr lang="en-US" sz="1400" dirty="0">
                <a:solidFill>
                  <a:schemeClr val="bg2">
                    <a:lumMod val="50000"/>
                  </a:schemeClr>
                </a:solidFill>
              </a:rPr>
              <a:t>Docker</a:t>
            </a:r>
          </a:p>
        </p:txBody>
      </p:sp>
      <p:sp>
        <p:nvSpPr>
          <p:cNvPr id="15" name="TextBox 14">
            <a:extLst>
              <a:ext uri="{FF2B5EF4-FFF2-40B4-BE49-F238E27FC236}">
                <a16:creationId xmlns:a16="http://schemas.microsoft.com/office/drawing/2014/main" id="{AF0C70D1-C877-5311-3518-65EAD614C2BF}"/>
              </a:ext>
            </a:extLst>
          </p:cNvPr>
          <p:cNvSpPr txBox="1"/>
          <p:nvPr/>
        </p:nvSpPr>
        <p:spPr>
          <a:xfrm>
            <a:off x="4832782" y="5159548"/>
            <a:ext cx="2214068" cy="523220"/>
          </a:xfrm>
          <a:prstGeom prst="rect">
            <a:avLst/>
          </a:prstGeom>
          <a:noFill/>
        </p:spPr>
        <p:txBody>
          <a:bodyPr wrap="none" rtlCol="0">
            <a:spAutoFit/>
          </a:bodyPr>
          <a:lstStyle/>
          <a:p>
            <a:pPr algn="ctr"/>
            <a:r>
              <a:rPr lang="en-US" sz="1400" dirty="0">
                <a:solidFill>
                  <a:schemeClr val="bg2">
                    <a:lumMod val="50000"/>
                  </a:schemeClr>
                </a:solidFill>
              </a:rPr>
              <a:t>Canary or</a:t>
            </a:r>
          </a:p>
          <a:p>
            <a:pPr algn="ctr"/>
            <a:r>
              <a:rPr lang="en-US" sz="1400" dirty="0">
                <a:solidFill>
                  <a:schemeClr val="bg2">
                    <a:lumMod val="50000"/>
                  </a:schemeClr>
                </a:solidFill>
              </a:rPr>
              <a:t>Blue/Green Deployment</a:t>
            </a:r>
          </a:p>
        </p:txBody>
      </p: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par>
                                <p:cTn id="94" presetID="10" presetClass="entr" presetSubtype="0" fill="hold" nodeType="with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2" grpId="0" animBg="1"/>
      <p:bldP spid="6" grpId="0"/>
      <p:bldP spid="7" grpId="0"/>
      <p:bldP spid="8" grpId="0"/>
      <p:bldP spid="10" grpId="0"/>
      <p:bldP spid="11"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Summary</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normAutofit/>
          </a:bodyPr>
          <a:lstStyle/>
          <a:p>
            <a:r>
              <a:rPr lang="en-US" sz="1600"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sz="1600"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sz="1600" dirty="0"/>
              <a:t>Development and production environments are of varying consistency leading to unique challenges for each product and causing higher expenses.</a:t>
            </a:r>
          </a:p>
        </p:txBody>
      </p:sp>
      <p:sp>
        <p:nvSpPr>
          <p:cNvPr id="2" name="Multiplication Sign 1">
            <a:extLst>
              <a:ext uri="{FF2B5EF4-FFF2-40B4-BE49-F238E27FC236}">
                <a16:creationId xmlns:a16="http://schemas.microsoft.com/office/drawing/2014/main" id="{33CEC95C-679C-EC90-F6E1-1875CF393B3A}"/>
              </a:ext>
            </a:extLst>
          </p:cNvPr>
          <p:cNvSpPr/>
          <p:nvPr/>
        </p:nvSpPr>
        <p:spPr>
          <a:xfrm>
            <a:off x="1310187"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A14C4F0D-57BB-C913-37BB-E6E8415283E5}"/>
              </a:ext>
            </a:extLst>
          </p:cNvPr>
          <p:cNvSpPr/>
          <p:nvPr/>
        </p:nvSpPr>
        <p:spPr>
          <a:xfrm>
            <a:off x="4848915"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2F90896D-3780-A970-3B3A-303042EC9074}"/>
              </a:ext>
            </a:extLst>
          </p:cNvPr>
          <p:cNvSpPr/>
          <p:nvPr/>
        </p:nvSpPr>
        <p:spPr>
          <a:xfrm>
            <a:off x="8387643"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D07FC49-EDF8-E730-673D-116E8E7B2AD5}"/>
              </a:ext>
            </a:extLst>
          </p:cNvPr>
          <p:cNvSpPr txBox="1"/>
          <p:nvPr/>
        </p:nvSpPr>
        <p:spPr>
          <a:xfrm>
            <a:off x="1444752" y="4726582"/>
            <a:ext cx="2834640"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Easier to provision environments through Infrastructure as Code to the cloud</a:t>
            </a:r>
          </a:p>
        </p:txBody>
      </p:sp>
      <p:sp>
        <p:nvSpPr>
          <p:cNvPr id="15" name="TextBox 14">
            <a:extLst>
              <a:ext uri="{FF2B5EF4-FFF2-40B4-BE49-F238E27FC236}">
                <a16:creationId xmlns:a16="http://schemas.microsoft.com/office/drawing/2014/main" id="{99B1EC90-2A5C-F325-5FA3-331CF64DA4DF}"/>
              </a:ext>
            </a:extLst>
          </p:cNvPr>
          <p:cNvSpPr txBox="1"/>
          <p:nvPr/>
        </p:nvSpPr>
        <p:spPr>
          <a:xfrm>
            <a:off x="4992624" y="4726582"/>
            <a:ext cx="2834640"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Shorten lead times and reduce technical debt with TDD and pair/mob programming</a:t>
            </a:r>
          </a:p>
        </p:txBody>
      </p:sp>
      <p:sp>
        <p:nvSpPr>
          <p:cNvPr id="16" name="TextBox 15">
            <a:extLst>
              <a:ext uri="{FF2B5EF4-FFF2-40B4-BE49-F238E27FC236}">
                <a16:creationId xmlns:a16="http://schemas.microsoft.com/office/drawing/2014/main" id="{38F4A9C7-8627-C322-D78A-2353D852CFCF}"/>
              </a:ext>
            </a:extLst>
          </p:cNvPr>
          <p:cNvSpPr txBox="1"/>
          <p:nvPr/>
        </p:nvSpPr>
        <p:spPr>
          <a:xfrm>
            <a:off x="8522208" y="4831603"/>
            <a:ext cx="2834640" cy="1754326"/>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Make development and product environments consistent with Containerization and Linters</a:t>
            </a:r>
          </a:p>
        </p:txBody>
      </p:sp>
    </p:spTree>
    <p:extLst>
      <p:ext uri="{BB962C8B-B14F-4D97-AF65-F5344CB8AC3E}">
        <p14:creationId xmlns:p14="http://schemas.microsoft.com/office/powerpoint/2010/main" val="4491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br>
              <a:rPr lang="en-US" dirty="0"/>
            </a:br>
            <a:br>
              <a:rPr lang="en-US" dirty="0"/>
            </a:br>
            <a:r>
              <a:rPr lang="en-US" dirty="0"/>
              <a:t>Q&amp;A Time</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1274999"/>
            <a:ext cx="4434840" cy="3236976"/>
          </a:xfrm>
        </p:spPr>
        <p:txBody>
          <a:bodyPr/>
          <a:lstStyle/>
          <a:p>
            <a:r>
              <a:rPr lang="en-US" sz="2800" dirty="0"/>
              <a:t>“Improving the sustainability of XYZ’s products through cloud-based solutions and improving developer practices.”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839326"/>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267611" y="1884734"/>
            <a:ext cx="8006644" cy="443198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b="0" dirty="0">
                <a:effectLst/>
                <a:latin typeface="Consolas" panose="020B0609020204030204" pitchFamily="49" charset="0"/>
              </a:rPr>
              <a:t>Practice Continuous Integration and Continuous Delivery</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CI/CD pipeline</a:t>
            </a:r>
            <a:r>
              <a:rPr lang="en-US" dirty="0">
                <a:latin typeface="Consolas" panose="020B0609020204030204" pitchFamily="49" charset="0"/>
              </a:rPr>
              <a:t>s for all products</a:t>
            </a:r>
          </a:p>
          <a:p>
            <a:pPr marL="285750" indent="-285750">
              <a:spcAft>
                <a:spcPts val="1800"/>
              </a:spcAft>
              <a:buFont typeface="Arial" panose="020B0604020202020204" pitchFamily="34" charset="0"/>
              <a:buChar char="•"/>
            </a:pPr>
            <a:r>
              <a:rPr lang="en-US" dirty="0">
                <a:latin typeface="Consolas" panose="020B0609020204030204" pitchFamily="49" charset="0"/>
              </a:rPr>
              <a:t>Deploy all code to the cloud (AWS)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dirty="0">
                <a:latin typeface="Consolas" panose="020B0609020204030204" pitchFamily="49" charset="0"/>
              </a:rPr>
              <a:t>All infrastructure is managed through code</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1800"/>
              </a:spcAft>
              <a:buFont typeface="Arial" panose="020B0604020202020204" pitchFamily="34" charset="0"/>
              <a:buChar char="•"/>
            </a:pPr>
            <a:r>
              <a:rPr lang="en-US" dirty="0">
                <a:latin typeface="Consolas" panose="020B0609020204030204" pitchFamily="49" charset="0"/>
              </a:rPr>
              <a:t>Linter for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2.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2050</TotalTime>
  <Words>2686</Words>
  <Application>Microsoft Office PowerPoint</Application>
  <PresentationFormat>Widescreen</PresentationFormat>
  <Paragraphs>339</Paragraphs>
  <Slides>27</Slides>
  <Notes>23</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“Improving the sustainability of XYZ’s products through cloud-based solutions and improving developer practices.”</vt:lpstr>
      <vt:lpstr>Objectives and Milestones</vt:lpstr>
      <vt:lpstr>Techniques and Skills</vt:lpstr>
      <vt:lpstr>DevOps Techniques and Skills </vt:lpstr>
      <vt:lpstr>Delivery Structure</vt:lpstr>
      <vt:lpstr>Pilot Cohort</vt:lpstr>
      <vt:lpstr>Schedule</vt:lpstr>
      <vt:lpstr>Delivery – 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  Q&amp;A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71</cp:revision>
  <dcterms:created xsi:type="dcterms:W3CDTF">2023-10-06T19:09:32Z</dcterms:created>
  <dcterms:modified xsi:type="dcterms:W3CDTF">2023-10-18T04:06:24Z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